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a against sky at sunset 2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ea against sky at sunset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each and sea at sunset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ach and sea at sunset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Sea against sky at sunset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ea against sky at sunset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4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odule 3"/>
          <p:cNvSpPr txBox="1"/>
          <p:nvPr>
            <p:ph type="subTitle" sz="quarter" idx="1"/>
          </p:nvPr>
        </p:nvSpPr>
        <p:spPr>
          <a:xfrm>
            <a:off x="837498" y="5732703"/>
            <a:ext cx="21945601" cy="2250594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Module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9705" y="0"/>
            <a:ext cx="1026458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370" y="2282741"/>
            <a:ext cx="22139857" cy="9104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340654"/>
            <a:ext cx="23215600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5303" y="6246645"/>
            <a:ext cx="20033394" cy="6254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6793" y="1824730"/>
            <a:ext cx="20470414" cy="9238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0002" y="3103978"/>
            <a:ext cx="20703996" cy="750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625" y="-277413"/>
            <a:ext cx="24384001" cy="5559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4948" y="5168338"/>
            <a:ext cx="12234104" cy="8492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2032" y="0"/>
            <a:ext cx="112199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1592" y="793644"/>
            <a:ext cx="20880816" cy="11306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73284"/>
            <a:ext cx="24384000" cy="12369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710" y="1621995"/>
            <a:ext cx="22020580" cy="10472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69355"/>
            <a:ext cx="24384000" cy="1237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997" y="542541"/>
            <a:ext cx="22470319" cy="12630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07" y="-54086"/>
            <a:ext cx="22587124" cy="6818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872" y="6234879"/>
            <a:ext cx="10203995" cy="7285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893" y="235382"/>
            <a:ext cx="22414214" cy="11523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698500"/>
            <a:ext cx="23876000" cy="1231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365212"/>
            <a:ext cx="24333200" cy="800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9134" y="836586"/>
            <a:ext cx="16445732" cy="442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0237" y="6338071"/>
            <a:ext cx="15963526" cy="6071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9700" y="177800"/>
            <a:ext cx="11404600" cy="1336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inear Regression in Matrix Form"/>
          <p:cNvSpPr txBox="1"/>
          <p:nvPr/>
        </p:nvSpPr>
        <p:spPr>
          <a:xfrm>
            <a:off x="574951" y="265614"/>
            <a:ext cx="8100750" cy="70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4266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Linear Regression in Matrix Form</a:t>
            </a:r>
          </a:p>
        </p:txBody>
      </p:sp>
      <p:pic>
        <p:nvPicPr>
          <p:cNvPr id="2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5859" y="1106250"/>
            <a:ext cx="10292282" cy="1260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42" y="691676"/>
            <a:ext cx="22776316" cy="12279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MULTIPLE LINEAR REGRESSION"/>
          <p:cNvSpPr txBox="1"/>
          <p:nvPr>
            <p:ph type="body" idx="21"/>
          </p:nvPr>
        </p:nvSpPr>
        <p:spPr>
          <a:xfrm>
            <a:off x="163907" y="678217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MULTIPLE LINEAR REGRESSION</a:t>
            </a:r>
          </a:p>
        </p:txBody>
      </p:sp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525" y="1883038"/>
            <a:ext cx="14346950" cy="11924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GV_vUdoFmU3W0ddczKbGuQcj5X5zv_01K46QLKUMixQ1t5vCdVdjBf86cq9lTV8kkOOLJjnv9e_w2rXqWSG9qFzkKI0q30e_AxxcQ8S2bmzang61QxeCX4D0u2imcDrbj8CdFZhr4n40U4f-jQ2noXgaNPk-sNmz_49diq9rLI2B9wBJyjU2dksmdM=s2048.png" descr="AGV_vUdoFmU3W0ddczKbGuQcj5X5zv_01K46QLKUMixQ1t5vCdVdjBf86cq9lTV8kkOOLJjnv9e_w2rXqWSG9qFzkKI0q30e_AxxcQ8S2bmzang61QxeCX4D0u2imcDrbj8CdFZhr4n40U4f-jQ2noXgaNPk-sNmz_49diq9rLI2B9wBJyjU2dksmdM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5084" y="2172467"/>
            <a:ext cx="11713832" cy="937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8550" y="673222"/>
            <a:ext cx="16426900" cy="12773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OLYNOMIAL REGRESSION"/>
          <p:cNvSpPr txBox="1"/>
          <p:nvPr>
            <p:ph type="body" idx="21"/>
          </p:nvPr>
        </p:nvSpPr>
        <p:spPr>
          <a:xfrm>
            <a:off x="163907" y="678217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POLYNOMIAL REGRESSION</a:t>
            </a:r>
          </a:p>
        </p:txBody>
      </p:sp>
      <p:pic>
        <p:nvPicPr>
          <p:cNvPr id="2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3503" y="2366014"/>
            <a:ext cx="18496994" cy="958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0544" y="0"/>
            <a:ext cx="1076291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6700" y="330200"/>
            <a:ext cx="13690600" cy="1305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OGISTIC REGRESSION"/>
          <p:cNvSpPr txBox="1"/>
          <p:nvPr>
            <p:ph type="body" idx="21"/>
          </p:nvPr>
        </p:nvSpPr>
        <p:spPr>
          <a:xfrm>
            <a:off x="163907" y="678217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just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LOGISTIC REGRESSION</a:t>
            </a:r>
          </a:p>
        </p:txBody>
      </p:sp>
      <p:pic>
        <p:nvPicPr>
          <p:cNvPr id="2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773" y="2820228"/>
            <a:ext cx="23328454" cy="7538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8996" y="0"/>
            <a:ext cx="1072600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4010" y="0"/>
            <a:ext cx="1001598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2412" y="-1"/>
            <a:ext cx="2210786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762000"/>
            <a:ext cx="22098000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8806" y="1078827"/>
            <a:ext cx="11873835" cy="11558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3733" y="843344"/>
            <a:ext cx="15480715" cy="681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4736" y="8042456"/>
            <a:ext cx="14618709" cy="4047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8324" y="0"/>
            <a:ext cx="1058735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2173" y="0"/>
            <a:ext cx="1073965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3911" y="1026173"/>
            <a:ext cx="17702726" cy="11841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UNDAMENTALS OF ENTROPY"/>
          <p:cNvSpPr txBox="1"/>
          <p:nvPr/>
        </p:nvSpPr>
        <p:spPr>
          <a:xfrm>
            <a:off x="1027134" y="971771"/>
            <a:ext cx="8558511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FUNDAMENTALS OF ENTROPY</a:t>
            </a:r>
          </a:p>
        </p:txBody>
      </p:sp>
      <p:pic>
        <p:nvPicPr>
          <p:cNvPr id="2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700" y="2154509"/>
            <a:ext cx="22326600" cy="1102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444500"/>
            <a:ext cx="22504400" cy="1282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5771" y="3048929"/>
            <a:ext cx="21712458" cy="6865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Attribute Selection Measure: Information Gain…"/>
          <p:cNvSpPr txBox="1"/>
          <p:nvPr/>
        </p:nvSpPr>
        <p:spPr>
          <a:xfrm>
            <a:off x="149189" y="46873"/>
            <a:ext cx="12428935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 Selection Measure: Information Gain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ID3 Algorithm</a:t>
            </a:r>
          </a:p>
        </p:txBody>
      </p:sp>
      <p:pic>
        <p:nvPicPr>
          <p:cNvPr id="2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5531" y="2859896"/>
            <a:ext cx="20356385" cy="959730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"/>
          <p:cNvSpPr txBox="1"/>
          <p:nvPr/>
        </p:nvSpPr>
        <p:spPr>
          <a:xfrm>
            <a:off x="9334758" y="2023190"/>
            <a:ext cx="7823871" cy="109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5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2301" y="595970"/>
            <a:ext cx="21319398" cy="12865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240" y="0"/>
            <a:ext cx="109031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08294" y="0"/>
            <a:ext cx="103120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56" y="0"/>
            <a:ext cx="1015909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47328" y="901700"/>
            <a:ext cx="11917995" cy="12560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2300" y="850900"/>
            <a:ext cx="12979400" cy="1201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Attribute Selection Measure: Gain Ratio…"/>
          <p:cNvSpPr txBox="1"/>
          <p:nvPr/>
        </p:nvSpPr>
        <p:spPr>
          <a:xfrm>
            <a:off x="149189" y="46873"/>
            <a:ext cx="10667703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 Selection Measure: Gain Ratio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C4.5 Algorithm</a:t>
            </a:r>
          </a:p>
        </p:txBody>
      </p:sp>
      <p:pic>
        <p:nvPicPr>
          <p:cNvPr id="28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3625" y="2645459"/>
            <a:ext cx="12840347" cy="10133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00" y="228600"/>
            <a:ext cx="10566401" cy="132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3724" y="0"/>
            <a:ext cx="1048870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92" y="0"/>
            <a:ext cx="1026178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1453" y="0"/>
            <a:ext cx="1062046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6315" y="412177"/>
            <a:ext cx="16611370" cy="12891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4.5 Algorithm Dealing with Continuous Attributes"/>
          <p:cNvSpPr txBox="1"/>
          <p:nvPr/>
        </p:nvSpPr>
        <p:spPr>
          <a:xfrm>
            <a:off x="59376" y="206500"/>
            <a:ext cx="13560625" cy="77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C4.5 Algorithm Dealing with Continuous Attributes</a:t>
            </a:r>
          </a:p>
        </p:txBody>
      </p:sp>
      <p:pic>
        <p:nvPicPr>
          <p:cNvPr id="2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4604" y="1499863"/>
            <a:ext cx="17854792" cy="12012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497" y="0"/>
            <a:ext cx="1070700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8625" y="1160465"/>
            <a:ext cx="20900697" cy="11689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Attribute Selection Measure: Gini Index…"/>
          <p:cNvSpPr txBox="1"/>
          <p:nvPr/>
        </p:nvSpPr>
        <p:spPr>
          <a:xfrm>
            <a:off x="149189" y="46873"/>
            <a:ext cx="14988779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 Selection Measure: Gini Index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CART (Classification and Regression Trees) Algorithm</a:t>
            </a:r>
          </a:p>
        </p:txBody>
      </p:sp>
      <p:pic>
        <p:nvPicPr>
          <p:cNvPr id="3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00" y="3297368"/>
            <a:ext cx="11945437" cy="426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1825" y="2669736"/>
            <a:ext cx="12619384" cy="10596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2528" y="200253"/>
            <a:ext cx="14224471" cy="6910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3028" y="7157467"/>
            <a:ext cx="18477944" cy="6368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gression Trees"/>
          <p:cNvSpPr txBox="1"/>
          <p:nvPr/>
        </p:nvSpPr>
        <p:spPr>
          <a:xfrm>
            <a:off x="104283" y="206500"/>
            <a:ext cx="4488359" cy="77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Regression Trees</a:t>
            </a:r>
          </a:p>
        </p:txBody>
      </p:sp>
      <p:pic>
        <p:nvPicPr>
          <p:cNvPr id="3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4502" y="1504985"/>
            <a:ext cx="16074996" cy="5697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837" y="6551235"/>
            <a:ext cx="18066326" cy="5830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231" y="1860462"/>
            <a:ext cx="20015538" cy="742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2775" y="97863"/>
            <a:ext cx="1293845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5156" y="-75115"/>
            <a:ext cx="10143585" cy="13866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7400" y="114300"/>
            <a:ext cx="10109200" cy="1348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0" y="127000"/>
            <a:ext cx="10160000" cy="134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852" y="917943"/>
            <a:ext cx="21538296" cy="11031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315956"/>
            <a:ext cx="24231600" cy="652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163" y="6915676"/>
            <a:ext cx="22733674" cy="4861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522" y="822464"/>
            <a:ext cx="18604956" cy="12071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7974" y="1166759"/>
            <a:ext cx="18811197" cy="12565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